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3" r:id="rId3"/>
    <p:sldId id="291" r:id="rId4"/>
  </p:sldIdLst>
  <p:sldSz cx="6858000" cy="9906000" type="A4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 Light" panose="020B0306030504020204" pitchFamily="34" charset="0"/>
      <p:regular r:id="rId15"/>
      <p:italic r:id="rId16"/>
    </p:embeddedFont>
    <p:embeddedFont>
      <p:font typeface="Microsoft JhengHei Light" panose="020B0304030504040204" pitchFamily="34" charset="-120"/>
      <p:regular r:id="rId17"/>
    </p:embeddedFont>
    <p:embeddedFont>
      <p:font typeface="Segoe UI Light" panose="020B0502040204020203" pitchFamily="34" charset="0"/>
      <p:regular r:id="rId18"/>
      <p:italic r:id="rId19"/>
    </p:embeddedFont>
    <p:embeddedFont>
      <p:font typeface="Microsoft JhengHei UI Light" panose="020B0304030504040204" pitchFamily="34" charset="-120"/>
      <p:regular r:id="rId20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E8"/>
    <a:srgbClr val="E6E6E6"/>
    <a:srgbClr val="52B2FF"/>
    <a:srgbClr val="38C2FF"/>
    <a:srgbClr val="03A9F4"/>
    <a:srgbClr val="4D4D4D"/>
    <a:srgbClr val="C0C0C0"/>
    <a:srgbClr val="26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791"/>
    <p:restoredTop sz="95373"/>
  </p:normalViewPr>
  <p:slideViewPr>
    <p:cSldViewPr showGuides="1">
      <p:cViewPr>
        <p:scale>
          <a:sx n="150" d="100"/>
          <a:sy n="150" d="100"/>
        </p:scale>
        <p:origin x="-72" y="-2076"/>
      </p:cViewPr>
      <p:guideLst>
        <p:guide orient="horz" pos="5978"/>
        <p:guide orient="horz" pos="126"/>
        <p:guide orient="horz" pos="5479"/>
        <p:guide pos="1616"/>
        <p:guide pos="119"/>
        <p:guide pos="210"/>
        <p:guide pos="4201"/>
        <p:guide orient="horz" pos="1895"/>
        <p:guide orient="horz" pos="5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12.fntdata"/><Relationship Id="rId2" Type="http://schemas.openxmlformats.org/officeDocument/2006/relationships/theme" Target="theme/theme1.xml"/><Relationship Id="rId19" Type="http://schemas.openxmlformats.org/officeDocument/2006/relationships/font" Target="fonts/font11.fntdata"/><Relationship Id="rId18" Type="http://schemas.openxmlformats.org/officeDocument/2006/relationships/font" Target="fonts/font10.fntdata"/><Relationship Id="rId17" Type="http://schemas.openxmlformats.org/officeDocument/2006/relationships/font" Target="fonts/font9.fntdata"/><Relationship Id="rId16" Type="http://schemas.openxmlformats.org/officeDocument/2006/relationships/font" Target="fonts/font8.fntdata"/><Relationship Id="rId15" Type="http://schemas.openxmlformats.org/officeDocument/2006/relationships/font" Target="fonts/font7.fntdata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292828-C3FF-4944-BC08-3DFA7EDBF3E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6E2E8-E8CC-41D9-820A-E07DC4875283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BBFCA-1E06-47A3-90B1-A81F57DA56C2}" type="slidenum">
              <a:rPr kumimoji="0" lang="zh-CN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068638" y="742950"/>
            <a:ext cx="3527425" cy="935038"/>
          </a:xfrm>
          <a:prstGeom prst="rect">
            <a:avLst/>
          </a:prstGeom>
          <a:solidFill>
            <a:srgbClr val="03A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矩形 6"/>
          <p:cNvSpPr/>
          <p:nvPr/>
        </p:nvSpPr>
        <p:spPr>
          <a:xfrm>
            <a:off x="3033713" y="835025"/>
            <a:ext cx="34909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Biometric Smart Terminal H5</a:t>
            </a:r>
            <a:endParaRPr lang="en-US" altLang="zh-CN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</a:endParaRPr>
          </a:p>
        </p:txBody>
      </p:sp>
      <p:sp>
        <p:nvSpPr>
          <p:cNvPr id="4100" name="文本框 3"/>
          <p:cNvSpPr txBox="1">
            <a:spLocks noChangeArrowheads="1"/>
          </p:cNvSpPr>
          <p:nvPr/>
        </p:nvSpPr>
        <p:spPr bwMode="auto">
          <a:xfrm>
            <a:off x="3068638" y="1784350"/>
            <a:ext cx="36004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宋体" panose="02010600030101010101" pitchFamily="2" charset="-122"/>
                <a:cs typeface="Open Sans Light" panose="020B0306030504020204" pitchFamily="34" charset="0"/>
              </a:rPr>
              <a:t>Highly Integrated with multiple biometric and identity features, the H5 brings a state of the art capability for biometric enrollment, verification, and identification. The H5’s CPU card reading support, iris scanner and world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anose="020B0306030504020204" pitchFamily="34" charset="0"/>
              <a:ea typeface="宋体" panose="02010600030101010101" pitchFamily="2" charset="-122"/>
              <a:cs typeface="Open Sans Light" panose="020B03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宋体" panose="02010600030101010101" pitchFamily="2" charset="-122"/>
                <a:cs typeface="Open Sans Light" panose="020B0306030504020204" pitchFamily="34" charset="0"/>
              </a:rPr>
              <a:t>wide network support compatibility enables diversified application ability.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anose="020B0306030504020204" pitchFamily="34" charset="0"/>
              <a:ea typeface="Microsoft JhengHei Light" panose="020B0304030504040204" pitchFamily="34" charset="-120"/>
              <a:cs typeface="+mn-cs"/>
            </a:endParaRPr>
          </a:p>
        </p:txBody>
      </p:sp>
      <p:sp>
        <p:nvSpPr>
          <p:cNvPr id="4101" name="矩形 5"/>
          <p:cNvSpPr>
            <a:spLocks noChangeArrowheads="1"/>
          </p:cNvSpPr>
          <p:nvPr/>
        </p:nvSpPr>
        <p:spPr bwMode="auto">
          <a:xfrm>
            <a:off x="252413" y="3284538"/>
            <a:ext cx="6037263" cy="275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3A9F4"/>
                </a:solidFill>
                <a:effectLst/>
                <a:uLnTx/>
                <a:uFillTx/>
                <a:latin typeface="Open Sans Light" panose="020B0306030504020204" pitchFamily="34" charset="0"/>
                <a:ea typeface="Microsoft JhengHei Light" panose="020B0304030504040204" pitchFamily="34" charset="-120"/>
                <a:cs typeface="+mn-cs"/>
              </a:rPr>
              <a:t>Product Feature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3A9F4"/>
              </a:solidFill>
              <a:effectLst/>
              <a:uLnTx/>
              <a:uFillTx/>
              <a:latin typeface="Open Sans Light" panose="020B0306030504020204" pitchFamily="34" charset="0"/>
              <a:ea typeface="Microsoft JhengHei Light" panose="020B03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3A9F4"/>
              </a:solidFill>
              <a:effectLst/>
              <a:uLnTx/>
              <a:uFillTx/>
              <a:latin typeface="Open Sans Light" panose="020B0306030504020204" pitchFamily="34" charset="0"/>
              <a:ea typeface="Microsoft JhengHei Light" panose="020B03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Modern and Rugged Design with light weight.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64 bit Quad Core fast processing CPU.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FBI certified Suprema Fingerprint Scanner, FAP20 500DPI, Live Detection,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Iris scanner available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Multiple communication method: GPRS, 3G, 4G LTE, WIFI,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bluetooth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Built-in NXP NFC/RFID contactless card reader,ISO14443A/B,ISO15693,ISO18092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Built-in contact card reader supporting CPU card reading.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5,000mAh Large Volume Li-on battery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PSAM Card support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75"/>
              </a:lnSpc>
              <a:spcBef>
                <a:spcPts val="40"/>
              </a:spcBef>
              <a:spcAft>
                <a:spcPct val="0"/>
              </a:spcAft>
              <a:buClr>
                <a:srgbClr val="03A9F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 Barcode Scanning Supported via Camera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4102" name="矩形 51"/>
          <p:cNvSpPr/>
          <p:nvPr/>
        </p:nvSpPr>
        <p:spPr>
          <a:xfrm>
            <a:off x="242888" y="6111875"/>
            <a:ext cx="1604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ts val="215"/>
              </a:spcBef>
              <a:buNone/>
            </a:pPr>
            <a:r>
              <a:rPr lang="en-US" altLang="zh-CN" sz="2000" dirty="0">
                <a:solidFill>
                  <a:srgbClr val="03A9F4"/>
                </a:solidFill>
                <a:latin typeface="Open Sans Light" panose="020B0306030504020204" pitchFamily="34" charset="0"/>
                <a:ea typeface="Microsoft JhengHei Light" panose="020B0304030504040204" pitchFamily="34" charset="-120"/>
              </a:rPr>
              <a:t>Applications</a:t>
            </a:r>
            <a:endParaRPr lang="zh-CN" altLang="zh-CN" sz="2000" dirty="0">
              <a:solidFill>
                <a:srgbClr val="03A9F4"/>
              </a:solidFill>
              <a:latin typeface="Open Sans Light" panose="020B0306030504020204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4104" name="文本框 3"/>
          <p:cNvSpPr txBox="1"/>
          <p:nvPr/>
        </p:nvSpPr>
        <p:spPr>
          <a:xfrm>
            <a:off x="3062288" y="1179513"/>
            <a:ext cx="3400425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Segoe UI Light" panose="020B0502040204020203" pitchFamily="34" charset="0"/>
                <a:ea typeface="Microsoft JhengHei Light" panose="020B0304030504040204" pitchFamily="34" charset="-120"/>
              </a:rPr>
              <a:t>Compact and all-round handheld terminal build for</a:t>
            </a:r>
            <a:endParaRPr lang="en-US" altLang="zh-CN" sz="1100" dirty="0">
              <a:solidFill>
                <a:schemeClr val="bg1"/>
              </a:solidFill>
              <a:latin typeface="Segoe UI Light" panose="020B0502040204020203" pitchFamily="34" charset="0"/>
              <a:ea typeface="Microsoft JhengHei Light" panose="020B0304030504040204" pitchFamily="34" charset="-120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Segoe UI Light" panose="020B0502040204020203" pitchFamily="34" charset="0"/>
                <a:ea typeface="Microsoft JhengHei Light" panose="020B0304030504040204" pitchFamily="34" charset="-120"/>
              </a:rPr>
              <a:t>versatile biometric application needs.</a:t>
            </a:r>
            <a:endParaRPr lang="zh-CN" altLang="en-US" sz="1100" dirty="0">
              <a:solidFill>
                <a:schemeClr val="bg1"/>
              </a:solidFill>
              <a:latin typeface="Segoe UI Ligh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40" name="KSO_Shape"/>
          <p:cNvSpPr/>
          <p:nvPr/>
        </p:nvSpPr>
        <p:spPr>
          <a:xfrm>
            <a:off x="347663" y="6740525"/>
            <a:ext cx="476250" cy="473075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KSO_Shape"/>
          <p:cNvSpPr/>
          <p:nvPr/>
        </p:nvSpPr>
        <p:spPr>
          <a:xfrm>
            <a:off x="3884613" y="6753225"/>
            <a:ext cx="476250" cy="474663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2" name="KSO_Shape"/>
          <p:cNvSpPr/>
          <p:nvPr/>
        </p:nvSpPr>
        <p:spPr>
          <a:xfrm>
            <a:off x="347663" y="8015288"/>
            <a:ext cx="476250" cy="471488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KSO_Shape"/>
          <p:cNvSpPr/>
          <p:nvPr/>
        </p:nvSpPr>
        <p:spPr>
          <a:xfrm>
            <a:off x="347663" y="7358063"/>
            <a:ext cx="476250" cy="474663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矩形 36"/>
          <p:cNvSpPr>
            <a:spLocks noChangeArrowheads="1"/>
          </p:cNvSpPr>
          <p:nvPr/>
        </p:nvSpPr>
        <p:spPr bwMode="auto">
          <a:xfrm>
            <a:off x="989013" y="6856413"/>
            <a:ext cx="199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Biometric Registration</a:t>
            </a:r>
            <a:endParaRPr kumimoji="0" lang="zh-CN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47" name="矩形 37"/>
          <p:cNvSpPr>
            <a:spLocks noChangeArrowheads="1"/>
          </p:cNvSpPr>
          <p:nvPr/>
        </p:nvSpPr>
        <p:spPr bwMode="auto">
          <a:xfrm>
            <a:off x="989013" y="7473950"/>
            <a:ext cx="199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National Identity Application</a:t>
            </a:r>
            <a:endParaRPr kumimoji="0" lang="zh-CN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48" name="矩形 38"/>
          <p:cNvSpPr>
            <a:spLocks noChangeArrowheads="1"/>
          </p:cNvSpPr>
          <p:nvPr/>
        </p:nvSpPr>
        <p:spPr bwMode="auto">
          <a:xfrm>
            <a:off x="985838" y="8135938"/>
            <a:ext cx="14255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Law Enforcement </a:t>
            </a:r>
            <a:endParaRPr kumimoji="0" lang="zh-CN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49" name="矩形 39"/>
          <p:cNvSpPr>
            <a:spLocks noChangeArrowheads="1"/>
          </p:cNvSpPr>
          <p:nvPr/>
        </p:nvSpPr>
        <p:spPr bwMode="auto">
          <a:xfrm>
            <a:off x="4433888" y="6856413"/>
            <a:ext cx="1149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Voter Verification</a:t>
            </a:r>
            <a:endParaRPr kumimoji="0" lang="zh-CN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411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13" y="8031163"/>
            <a:ext cx="282575" cy="41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KSO_Shape"/>
          <p:cNvSpPr/>
          <p:nvPr/>
        </p:nvSpPr>
        <p:spPr>
          <a:xfrm>
            <a:off x="3875088" y="8026400"/>
            <a:ext cx="473075" cy="474663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2" name="KSO_Shape"/>
          <p:cNvSpPr/>
          <p:nvPr/>
        </p:nvSpPr>
        <p:spPr>
          <a:xfrm>
            <a:off x="3884613" y="7359650"/>
            <a:ext cx="476250" cy="473075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3" name="矩形 44"/>
          <p:cNvSpPr>
            <a:spLocks noChangeArrowheads="1"/>
          </p:cNvSpPr>
          <p:nvPr/>
        </p:nvSpPr>
        <p:spPr bwMode="auto">
          <a:xfrm>
            <a:off x="4433888" y="7483475"/>
            <a:ext cx="755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E-KYC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54" name="矩形 45"/>
          <p:cNvSpPr>
            <a:spLocks noChangeArrowheads="1"/>
          </p:cNvSpPr>
          <p:nvPr/>
        </p:nvSpPr>
        <p:spPr bwMode="auto">
          <a:xfrm>
            <a:off x="4433888" y="8147050"/>
            <a:ext cx="1216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Border control </a:t>
            </a:r>
            <a:endParaRPr kumimoji="0" lang="zh-CN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411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88" y="7440613"/>
            <a:ext cx="400050" cy="30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" name="KSO_Shape"/>
          <p:cNvSpPr/>
          <p:nvPr/>
        </p:nvSpPr>
        <p:spPr>
          <a:xfrm>
            <a:off x="347663" y="8709025"/>
            <a:ext cx="476250" cy="471488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矩形 38"/>
          <p:cNvSpPr>
            <a:spLocks noChangeArrowheads="1"/>
          </p:cNvSpPr>
          <p:nvPr/>
        </p:nvSpPr>
        <p:spPr bwMode="auto">
          <a:xfrm>
            <a:off x="985838" y="8821738"/>
            <a:ext cx="11398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Time Attendance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58" name="KSO_Shape"/>
          <p:cNvSpPr/>
          <p:nvPr/>
        </p:nvSpPr>
        <p:spPr>
          <a:xfrm>
            <a:off x="3875088" y="8694738"/>
            <a:ext cx="473075" cy="474663"/>
          </a:xfrm>
          <a:prstGeom prst="roundRect">
            <a:avLst/>
          </a:prstGeom>
          <a:solidFill>
            <a:srgbClr val="29B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9" name="矩形 45"/>
          <p:cNvSpPr>
            <a:spLocks noChangeArrowheads="1"/>
          </p:cNvSpPr>
          <p:nvPr/>
        </p:nvSpPr>
        <p:spPr bwMode="auto">
          <a:xfrm>
            <a:off x="4437063" y="8829675"/>
            <a:ext cx="1295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 Light" panose="020B0304030504040204" pitchFamily="34" charset="-120"/>
                <a:cs typeface="Segoe UI Light" panose="020B0502040204020203" pitchFamily="34" charset="0"/>
                <a:sym typeface="+mn-ea"/>
              </a:rPr>
              <a:t>Access Control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Microsoft JhengHei UI Light" panose="020B0304030504040204" pitchFamily="34" charset="-120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4123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8" y="8758238"/>
            <a:ext cx="377825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4" name="图片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8" y="6775450"/>
            <a:ext cx="419100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5" name="图形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238" y="6780213"/>
            <a:ext cx="393700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6" name="图形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238" y="8089900"/>
            <a:ext cx="352425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7" name="图片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013" y="8728075"/>
            <a:ext cx="415925" cy="417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8" name="图形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75" y="7450138"/>
            <a:ext cx="415925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9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175" y="608330"/>
            <a:ext cx="1306830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1"/>
          <p:cNvSpPr/>
          <p:nvPr/>
        </p:nvSpPr>
        <p:spPr>
          <a:xfrm>
            <a:off x="261938" y="231775"/>
            <a:ext cx="16541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ts val="215"/>
              </a:spcBef>
              <a:buNone/>
            </a:pPr>
            <a:r>
              <a:rPr lang="en-US" altLang="zh-CN" sz="2000" dirty="0">
                <a:solidFill>
                  <a:srgbClr val="03A9F4"/>
                </a:solidFill>
                <a:latin typeface="Open Sans Light" panose="020B0306030504020204" pitchFamily="34" charset="0"/>
                <a:ea typeface="Microsoft JhengHei Light" panose="020B0304030504040204" pitchFamily="34" charset="-120"/>
              </a:rPr>
              <a:t>Specification</a:t>
            </a:r>
            <a:endParaRPr lang="zh-CN" altLang="zh-CN" sz="2000" dirty="0">
              <a:solidFill>
                <a:srgbClr val="03A9F4"/>
              </a:solidFill>
              <a:latin typeface="Open Sans Light" panose="020B0306030504020204" pitchFamily="34" charset="0"/>
              <a:ea typeface="Microsoft JhengHei Light" panose="020B03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33375" y="704850"/>
          <a:ext cx="6335713" cy="7775575"/>
        </p:xfrm>
        <a:graphic>
          <a:graphicData uri="http://schemas.openxmlformats.org/drawingml/2006/table">
            <a:tbl>
              <a:tblPr/>
              <a:tblGrid>
                <a:gridCol w="2124401"/>
                <a:gridCol w="4211312"/>
              </a:tblGrid>
              <a:tr h="313896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Item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Specification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8"/>
                    </a:solidFill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Operation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Android 5.1 Lollipop or 8.1 Oreo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CPU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ARM Cortex A53 Quad Core 1.3~1.45Ghz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Memory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RAM 1GB/2GB  ROM FLASH 8GB/16GB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Screen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5” 854x480 pixels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Capacitive Touch Screen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5” 1280x720 pixels IPS 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sym typeface="+mn-ea"/>
                        </a:rPr>
                        <a:t>Capacitive Touch Screen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sym typeface="+mn-ea"/>
                        </a:rPr>
                        <a:t>(Optional)</a:t>
                      </a:r>
                      <a:endParaRPr lang="en-US" altLang="zh-CN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sym typeface="+mn-ea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9523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Communication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sym typeface="+mn-ea"/>
                        </a:rPr>
                        <a:t>Wi-Fi: 802.11 a/b/g/n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sym typeface="+mn-ea"/>
                      </a:endParaRPr>
                    </a:p>
                    <a:p>
                      <a:pPr algn="l" fontAlgn="t"/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sym typeface="+mn-ea"/>
                        </a:rPr>
                        <a:t>2G: </a:t>
                      </a:r>
                      <a:r>
                        <a:rPr lang="en-US" altLang="zh-CN" sz="1100" dirty="0">
                          <a:sym typeface="+mn-ea"/>
                        </a:rPr>
                        <a:t>GSM/GPRS/EDGE</a:t>
                      </a:r>
                      <a:endParaRPr lang="en-US" altLang="zh-CN" sz="1100" dirty="0">
                        <a:sym typeface="+mn-ea"/>
                      </a:endParaRPr>
                    </a:p>
                    <a:p>
                      <a:pPr algn="l" fontAlgn="t"/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sym typeface="+mn-ea"/>
                        </a:rPr>
                        <a:t>3G: </a:t>
                      </a:r>
                      <a:r>
                        <a:rPr lang="en-US" altLang="zh-CN" sz="1100" dirty="0">
                          <a:sym typeface="+mn-ea"/>
                        </a:rPr>
                        <a:t>WCDMA HSPA UMTS 850/900/1700/1900/2100Mhz</a:t>
                      </a:r>
                      <a:endParaRPr lang="en-US" altLang="zh-CN" sz="1100" dirty="0">
                        <a:sym typeface="+mn-ea"/>
                      </a:endParaRPr>
                    </a:p>
                    <a:p>
                      <a:pPr algn="l" fontAlgn="t"/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sym typeface="+mn-ea"/>
                        </a:rPr>
                        <a:t>4G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+mn-ea"/>
                        </a:rPr>
                        <a:t>: FDD-LTE B1 B3 B7 B8 B28, TDD-LTE  B38 B39 B40 B41B</a:t>
                      </a:r>
                      <a:endParaRPr lang="en-US" altLang="zh-CN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sym typeface="+mn-ea"/>
                      </a:endParaRPr>
                    </a:p>
                    <a:p>
                      <a:pPr algn="l" fontAlgn="t"/>
                      <a:r>
                        <a:rPr lang="en-US" altLang="zh-CN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+mn-ea"/>
                        </a:rPr>
                        <a:t>Bluetooth: 4.0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05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HD Camera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8 Mega Pixels with Flash light, Auto Focus (Rear Camera)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13 Mega Pixels Sony Camera Sensor with Flash light, Auto Focus (Optional, Rear Camera)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GPS(Optional)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GPS/AGPS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15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Fingerprint Scanner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Suprema </a:t>
                      </a:r>
                      <a:r>
                        <a:rPr lang="en-US" altLang="zh-C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BioSlim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2, Optical, 500DPI, with Live Detection Technology, Templates Compliant with ISO19794-2, ANSI-378, FBI Certified, FAP20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Iris Scanner(Optional)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Sony Image Sensor, Osram Infrared LED, Image Format, ISO19794-6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Smart Card Reader(Optional)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ISO7816,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CPU card reading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449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RFID Reader(Optional)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NXP Module, 13.56MHZ, ISO14443 Type A/B, </a:t>
                      </a:r>
                      <a:r>
                        <a:rPr lang="en-US" altLang="zh-C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Mifare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, Contactless CPU Card,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E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Passport Reading Supported, NFC Supported </a:t>
                      </a:r>
                      <a:r>
                        <a:rPr lang="en-US" altLang="zh-C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etc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SAM(Optional)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1xSAM Card Slot, ISO 7816–compliant (Class 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SIM slots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2x micro SIMs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SD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Micro SD, maximum=32GB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Interface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USB, DC for charging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Battery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5,000mAh Li-ion Rechargeable Battery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44939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Power Supply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Charging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D/C 5V, 2A Power Supply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5V, High current charging 2A(Texas Instruments Charging IC)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Accessories(Optional)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Hand strip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4D2"/>
                    </a:solidFill>
                  </a:tcPr>
                </a:tc>
              </a:tr>
              <a:tr h="313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Dimension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182x81x25mm </a:t>
                      </a:r>
                      <a:endParaRPr lang="en-US" altLang="zh-CN" sz="1100" dirty="0"/>
                    </a:p>
                  </a:txBody>
                  <a:tcPr marL="114073" marR="114073" marT="57072" marB="570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2417</Words>
  <Application>WPS 演示</Application>
  <PresentationFormat>A4 纸张(210x297 毫米)</PresentationFormat>
  <Paragraphs>129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Calibri Light</vt:lpstr>
      <vt:lpstr>Open Sans Light</vt:lpstr>
      <vt:lpstr>Microsoft JhengHei Light</vt:lpstr>
      <vt:lpstr>Segoe UI Light</vt:lpstr>
      <vt:lpstr>Microsoft JhengHei UI Light</vt:lpstr>
      <vt:lpstr>+mn-ea</vt:lpstr>
      <vt:lpstr>微软雅黑</vt:lpstr>
      <vt:lpstr>Arial Unicode MS</vt:lpstr>
      <vt:lpstr>Segoe Print</vt:lpstr>
      <vt:lpstr>默认设计模板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李琰</dc:creator>
  <cp:lastModifiedBy>陈刚G</cp:lastModifiedBy>
  <cp:revision>1549</cp:revision>
  <dcterms:created xsi:type="dcterms:W3CDTF">2016-01-19T07:07:59Z</dcterms:created>
  <dcterms:modified xsi:type="dcterms:W3CDTF">2019-02-22T02:48:12Z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